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2" r:id="rId2"/>
    <p:sldId id="263" r:id="rId3"/>
    <p:sldId id="284" r:id="rId4"/>
    <p:sldId id="283" r:id="rId5"/>
    <p:sldId id="288" r:id="rId6"/>
    <p:sldId id="286" r:id="rId7"/>
    <p:sldId id="287" r:id="rId8"/>
    <p:sldId id="281" r:id="rId9"/>
    <p:sldId id="282" r:id="rId10"/>
    <p:sldId id="264" r:id="rId11"/>
    <p:sldId id="293" r:id="rId12"/>
    <p:sldId id="294" r:id="rId13"/>
    <p:sldId id="292" r:id="rId14"/>
    <p:sldId id="289" r:id="rId15"/>
    <p:sldId id="265" r:id="rId16"/>
    <p:sldId id="266" r:id="rId17"/>
    <p:sldId id="267" r:id="rId18"/>
    <p:sldId id="290" r:id="rId19"/>
    <p:sldId id="268" r:id="rId20"/>
    <p:sldId id="269" r:id="rId21"/>
    <p:sldId id="270" r:id="rId22"/>
    <p:sldId id="271" r:id="rId23"/>
    <p:sldId id="291" r:id="rId24"/>
    <p:sldId id="274" r:id="rId25"/>
    <p:sldId id="272" r:id="rId26"/>
    <p:sldId id="273" r:id="rId27"/>
    <p:sldId id="275" r:id="rId28"/>
    <p:sldId id="276" r:id="rId29"/>
    <p:sldId id="277" r:id="rId30"/>
    <p:sldId id="278" r:id="rId31"/>
    <p:sldId id="28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89F46-98E8-004C-A60D-397E90BF4073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B6FF6-B695-0343-B017-2EA5EE571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28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519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98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47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0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7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21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68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78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3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1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79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1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35332-5092-3542-BFAC-FDA221B2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44C303-D280-4D4E-94B9-B60CEDF8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8AD6F-7719-C24F-98B1-E07C9D9D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96C7F-1E4E-9C4D-B2A8-E9B55761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6E2B2-40BD-4D4D-A2E7-EEEC229D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70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31106-B0D5-2F4D-BD0F-1601D51F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56B3AC-6931-004D-9C50-42B880B8C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288CF-D21D-D94E-91E7-5B046C93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E6E1D-A752-4640-BC4F-F73D8F3E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D7199-0E24-ED44-8DAD-0F720B3A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95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AB5A85-E3EA-DF4D-8970-C57AF0447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316016-6E6D-9543-9893-0028E666B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8A457-201F-C843-B237-45AB2ED3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366BF-E3F6-564B-8F1B-F3B48E9B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4F554-CC67-834C-BD97-827AB9B0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92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9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1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98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F4D52-30E9-7543-AA54-30A38AF4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7F026-5414-5047-93ED-362339BA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B084C4-1A77-9448-8C0C-76DFBE77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5DB9FD-894B-9F4C-88C0-7A2E182A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4AF4A-0FC1-A845-A93F-9D169217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97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0D42C-647A-BC4B-98F5-43A27D0F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FCCC2-5520-AA44-A5B4-B6445A389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65396-0397-6743-9544-06E10A2A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A8A84-3D56-A843-B99F-9BEE8CE96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0F5E7-6DE7-E041-BD80-CF3A3D5B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254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39437-5264-264A-8A55-494578CF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43823D-B8CB-D74E-9B59-B0AEE2F12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569750-11A3-1F48-92C5-D8F636691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CC9D54-24BF-FD49-BB9E-80E5B245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0A3D4-AC74-B642-A2A0-43C596C7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75ED15-C67C-DB43-A1DC-24E64D9D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4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BBE39-1B3F-EA47-BE2B-7ED51EEB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BF779D-2520-2147-8EC3-042E56043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240A4C-DCB3-E844-B54F-9A02748A2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A011D-925D-5943-99DC-276526E92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3A6A22-F685-1841-8033-27007A4F0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3A90C3-A1D0-E947-BE11-6CE0AD350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001F93-6CD2-3547-AA4A-2442544B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E5777C-852D-714B-8D0B-66491B97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05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F92B3-1F48-1E46-AB21-B106C6A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05BE60-62F4-274C-9B35-1BA7D9BB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7B122-D5D0-4947-9A27-C594BC31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D857A9-C2A3-5641-9F65-016AC76F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70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B80AD3-B773-5745-B514-AF8DE67F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BDCF18-2CF1-E245-86D2-223F3F0D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928ABC-96ED-144D-89FB-841B8FB1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35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9C605-5879-0B48-8F87-DEDAFAFD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93F92-1BB8-2148-B4A3-DC437A386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4F092-5EC3-CA4E-874F-4952A96D5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E331A-03F2-A34A-9479-D860E662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7868C0-FC23-044D-8BC3-79BBD377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2D7D18-5796-5C41-896C-806BD718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9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1BF59-C7AE-C34E-BCE9-346AB39A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63D694-386E-7A46-A81F-99BADEB9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E217E5-3B95-6A40-AA85-95645686C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3495F-4059-DB4F-A118-9C2A1298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C70DBF-34E5-FB46-AE82-D6F2958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82D43E-D4AC-5A44-A292-2DD0AEBB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0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FA18A8-7E4D-7C42-B99F-11DA77B5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EDAD83-FE71-FB4C-B28A-D7DFC088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CDD56-8ECD-834D-8C4D-0FC6A8F9E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AF92-8925-9243-8254-AA3E76019C04}" type="datetimeFigureOut">
              <a:rPr kumimoji="1" lang="zh-CN" altLang="en-US" smtClean="0"/>
              <a:t>2020/2/8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18503-9B2D-8F49-B093-73863F85E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D98167-1AB6-2042-A9EB-2EA4CF92D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</a:rPr>
              <a:t>第七章 </a:t>
            </a:r>
            <a:r>
              <a:rPr kumimoji="1" lang="en-US" altLang="zh-CN" sz="6000" dirty="0">
                <a:solidFill>
                  <a:schemeClr val="bg1"/>
                </a:solidFill>
              </a:rPr>
              <a:t>Spark</a:t>
            </a:r>
            <a:r>
              <a:rPr kumimoji="1" lang="zh-CN" altLang="en-US" sz="6000" dirty="0">
                <a:solidFill>
                  <a:schemeClr val="bg1"/>
                </a:solidFill>
              </a:rPr>
              <a:t> </a:t>
            </a:r>
            <a:r>
              <a:rPr kumimoji="1" lang="en-US" altLang="zh-CN" sz="6000" dirty="0">
                <a:solidFill>
                  <a:schemeClr val="bg1"/>
                </a:solidFill>
              </a:rPr>
              <a:t>SQL</a:t>
            </a:r>
            <a:r>
              <a:rPr kumimoji="1" lang="zh-CN" altLang="en-US" sz="6000" dirty="0">
                <a:solidFill>
                  <a:schemeClr val="bg1"/>
                </a:solidFill>
              </a:rPr>
              <a:t>和</a:t>
            </a:r>
            <a:r>
              <a:rPr kumimoji="1" lang="en-US" altLang="zh-CN" sz="6000" dirty="0">
                <a:solidFill>
                  <a:schemeClr val="bg1"/>
                </a:solidFill>
              </a:rPr>
              <a:t>DataFrame</a:t>
            </a:r>
            <a:endParaRPr sz="5866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748277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439957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583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第二节 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SparkSQL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基本概念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SparkSQL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的集成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SparkSQL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数据统一访问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Hive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的集成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850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什么是</a:t>
              </a:r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SparkSQL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1113853" y="1768253"/>
            <a:ext cx="112197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出现之前的大数据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的本质是将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转换成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，无需写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或是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Scala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。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的范式转变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分布式计算框架上提供一个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层。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Spark SQL</a:t>
            </a:r>
            <a:r>
              <a:rPr lang="zh-CN" altLang="en-US" dirty="0">
                <a:solidFill>
                  <a:schemeClr val="bg1"/>
                </a:solidFill>
              </a:rPr>
              <a:t>是位于</a:t>
            </a:r>
            <a:r>
              <a:rPr lang="en-US" altLang="zh-CN" dirty="0">
                <a:solidFill>
                  <a:schemeClr val="bg1"/>
                </a:solidFill>
              </a:rPr>
              <a:t>Spark Core</a:t>
            </a:r>
            <a:r>
              <a:rPr lang="zh-CN" altLang="en-US" dirty="0">
                <a:solidFill>
                  <a:schemeClr val="bg1"/>
                </a:solidFill>
              </a:rPr>
              <a:t>之上的一个组件，可用于查询结构化数据。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Spark SQL</a:t>
            </a:r>
            <a:r>
              <a:rPr lang="zh-CN" altLang="en-US" dirty="0">
                <a:solidFill>
                  <a:schemeClr val="bg1"/>
                </a:solidFill>
              </a:rPr>
              <a:t>处理效率很高，在很多应用场景中正在逐渐取代</a:t>
            </a:r>
            <a:r>
              <a:rPr lang="en-US" altLang="zh-CN" dirty="0">
                <a:solidFill>
                  <a:schemeClr val="bg1"/>
                </a:solidFill>
              </a:rPr>
              <a:t>Hive</a:t>
            </a:r>
            <a:r>
              <a:rPr lang="zh-CN" altLang="en-US" dirty="0">
                <a:solidFill>
                  <a:schemeClr val="bg1"/>
                </a:solidFill>
              </a:rPr>
              <a:t>，成为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批量数据分析的一种选择方案。</a:t>
            </a: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610212252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SparkSQL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DataFrame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696CEC-A0D2-7340-8FBF-68406ABC6BC4}"/>
              </a:ext>
            </a:extLst>
          </p:cNvPr>
          <p:cNvSpPr txBox="1"/>
          <p:nvPr/>
        </p:nvSpPr>
        <p:spPr>
          <a:xfrm>
            <a:off x="1222513" y="1948069"/>
            <a:ext cx="10070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Spark SQL </a:t>
            </a:r>
            <a:r>
              <a:rPr lang="zh-CN" altLang="en-US" dirty="0">
                <a:solidFill>
                  <a:schemeClr val="bg1"/>
                </a:solidFill>
              </a:rPr>
              <a:t>是一个用来处理结构化数据的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组件。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它提供了一个叫做</a:t>
            </a:r>
            <a:r>
              <a:rPr lang="en-US" altLang="zh-CN" dirty="0" err="1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的可编程抽象数据模型，并且可被视为一个分布式的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查询引擎。</a:t>
            </a: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的工作方式：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语句解析为</a:t>
            </a:r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语句解析为抽象语法树（</a:t>
            </a:r>
            <a:r>
              <a:rPr lang="en-US" altLang="zh-CN" dirty="0">
                <a:solidFill>
                  <a:schemeClr val="bg1"/>
                </a:solidFill>
              </a:rPr>
              <a:t>AST</a:t>
            </a:r>
            <a:r>
              <a:rPr lang="zh-CN" altLang="en-US" dirty="0">
                <a:solidFill>
                  <a:schemeClr val="bg1"/>
                </a:solidFill>
              </a:rPr>
              <a:t>），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然后转换为逻辑执行计划，并将该逻辑计划转换为可执行的物理计划。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2327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SparkSQL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DataFrame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1113853" y="1768253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与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的集成：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与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Dtaraframe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的区别：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首先通过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注册一张临时表，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然后通过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spark.sql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的方式查询并返回结果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。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97582-F189-0349-A66D-1979E2A2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97" y="3679963"/>
            <a:ext cx="4406900" cy="2400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A23D69-32BC-FC4E-922B-60A4AB853918}"/>
              </a:ext>
            </a:extLst>
          </p:cNvPr>
          <p:cNvSpPr txBox="1"/>
          <p:nvPr/>
        </p:nvSpPr>
        <p:spPr>
          <a:xfrm>
            <a:off x="1113853" y="4489563"/>
            <a:ext cx="4645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SparkSQL</a:t>
            </a:r>
            <a:r>
              <a:rPr kumimoji="1" lang="zh-CN" altLang="en-US" dirty="0">
                <a:solidFill>
                  <a:schemeClr val="bg1"/>
                </a:solidFill>
              </a:rPr>
              <a:t>与</a:t>
            </a:r>
            <a:r>
              <a:rPr kumimoji="1" lang="en-US" altLang="zh-CN" dirty="0">
                <a:solidFill>
                  <a:schemeClr val="bg1"/>
                </a:solidFill>
              </a:rPr>
              <a:t>Hive</a:t>
            </a:r>
            <a:r>
              <a:rPr kumimoji="1" lang="zh-CN" altLang="en-US" dirty="0">
                <a:solidFill>
                  <a:schemeClr val="bg1"/>
                </a:solidFill>
              </a:rPr>
              <a:t>的集成：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导入</a:t>
            </a:r>
            <a:r>
              <a:rPr kumimoji="1" lang="en-US" altLang="zh-CN" dirty="0" err="1">
                <a:solidFill>
                  <a:schemeClr val="bg1"/>
                </a:solidFill>
              </a:rPr>
              <a:t>HiveContext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fontAlgn="base"/>
            <a:r>
              <a:rPr lang="en-US" altLang="zh-CN" dirty="0">
                <a:solidFill>
                  <a:schemeClr val="bg1"/>
                </a:solidFill>
              </a:rPr>
              <a:t>import </a:t>
            </a:r>
            <a:r>
              <a:rPr lang="en-US" altLang="zh-CN" dirty="0" err="1">
                <a:solidFill>
                  <a:schemeClr val="bg1"/>
                </a:solidFill>
              </a:rPr>
              <a:t>org.apache.spark.sql.hive.HiveContext</a:t>
            </a:r>
            <a:endParaRPr lang="en-US" altLang="zh-CN" dirty="0">
              <a:solidFill>
                <a:schemeClr val="bg1"/>
              </a:solidFill>
            </a:endParaRPr>
          </a:p>
          <a:p>
            <a:br>
              <a:rPr lang="en-US" altLang="zh-CN" dirty="0">
                <a:solidFill>
                  <a:schemeClr val="bg1"/>
                </a:solidFill>
              </a:rPr>
            </a:b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7753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第三节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读写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API</a:t>
            </a:r>
            <a:endParaRPr lang="zh-CN" altLang="en-US" sz="24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加载数据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读取数据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DataFrame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执行计划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DataFrame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的模式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8728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DataFrame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读写文件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1113853" y="1768253"/>
            <a:ext cx="7455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加载数据</a:t>
            </a:r>
          </a:p>
          <a:p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可通过多种方式创建，比如</a:t>
            </a:r>
          </a:p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执行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查询，加载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Parquet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Json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CSV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Text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JDBC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等外部数据</a:t>
            </a:r>
          </a:p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将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RDD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转换成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使用案例。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3853" y="3575686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2</a:t>
            </a:r>
            <a:r>
              <a:rPr kumimoji="1"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保存数据集</a:t>
            </a:r>
          </a:p>
          <a:p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 SQL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可以通过</a:t>
            </a:r>
            <a:r>
              <a:rPr kumimoji="1" lang="en-US" altLang="zh-TW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DataFrameWriter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接口将</a:t>
            </a:r>
            <a:r>
              <a:rPr kumimoji="1" lang="en-US" altLang="zh-TW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存储在外部系统。</a:t>
            </a:r>
          </a:p>
          <a:p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例如文件、</a:t>
            </a:r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表和</a:t>
            </a:r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JDBC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数据库。</a:t>
            </a:r>
          </a:p>
          <a:p>
            <a:r>
              <a:rPr kumimoji="1"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使用案例。</a:t>
            </a:r>
          </a:p>
        </p:txBody>
      </p:sp>
    </p:spTree>
    <p:extLst>
      <p:ext uri="{BB962C8B-B14F-4D97-AF65-F5344CB8AC3E}">
        <p14:creationId xmlns:p14="http://schemas.microsoft.com/office/powerpoint/2010/main" val="2587803892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DataFrame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的执行计划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096000" y="1864541"/>
            <a:ext cx="5302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可以通过</a:t>
            </a:r>
            <a:r>
              <a:rPr kumimoji="1" lang="en-US" altLang="zh-CN" dirty="0">
                <a:solidFill>
                  <a:srgbClr val="FFFFFF"/>
                </a:solidFill>
              </a:rPr>
              <a:t>explain</a:t>
            </a:r>
            <a:r>
              <a:rPr kumimoji="1" lang="zh-CN" altLang="en-US" dirty="0">
                <a:solidFill>
                  <a:srgbClr val="FFFFFF"/>
                </a:solidFill>
              </a:rPr>
              <a:t>函数查看</a:t>
            </a: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的执行计划：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stateDF.explain</a:t>
            </a:r>
            <a:r>
              <a:rPr kumimoji="1" lang="en-US" altLang="zh-CN" dirty="0">
                <a:solidFill>
                  <a:srgbClr val="FFFFFF"/>
                </a:solidFill>
              </a:rPr>
              <a:t>()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A7773F-7E92-4B44-B32B-36C9004D6C5A}"/>
              </a:ext>
            </a:extLst>
          </p:cNvPr>
          <p:cNvSpPr/>
          <p:nvPr/>
        </p:nvSpPr>
        <p:spPr>
          <a:xfrm>
            <a:off x="1517958" y="1958442"/>
            <a:ext cx="803190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SQL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F0B296-1368-444A-8F87-351D0638F167}"/>
              </a:ext>
            </a:extLst>
          </p:cNvPr>
          <p:cNvSpPr/>
          <p:nvPr/>
        </p:nvSpPr>
        <p:spPr>
          <a:xfrm>
            <a:off x="3674526" y="3003652"/>
            <a:ext cx="923353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分析器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94DC61-E9FE-6145-AF9B-77ED969B5B42}"/>
              </a:ext>
            </a:extLst>
          </p:cNvPr>
          <p:cNvSpPr/>
          <p:nvPr/>
        </p:nvSpPr>
        <p:spPr>
          <a:xfrm>
            <a:off x="1335697" y="2796311"/>
            <a:ext cx="1149178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解析计划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00E4C0-CF2F-F948-8E3C-ADFFAC5DA134}"/>
              </a:ext>
            </a:extLst>
          </p:cNvPr>
          <p:cNvSpPr/>
          <p:nvPr/>
        </p:nvSpPr>
        <p:spPr>
          <a:xfrm>
            <a:off x="1344964" y="5356686"/>
            <a:ext cx="1130643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物理计划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220DDB-313A-6B41-BF7F-5A465E12E0BA}"/>
              </a:ext>
            </a:extLst>
          </p:cNvPr>
          <p:cNvSpPr/>
          <p:nvPr/>
        </p:nvSpPr>
        <p:spPr>
          <a:xfrm>
            <a:off x="1354231" y="4518817"/>
            <a:ext cx="1130644" cy="4573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优化计划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8053F-647E-884E-A34A-F7A7EBCC2181}"/>
              </a:ext>
            </a:extLst>
          </p:cNvPr>
          <p:cNvSpPr/>
          <p:nvPr/>
        </p:nvSpPr>
        <p:spPr>
          <a:xfrm>
            <a:off x="1372766" y="3634180"/>
            <a:ext cx="1130644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分析计划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CC31BE-8DA8-5448-92C7-7B9D5C94650B}"/>
              </a:ext>
            </a:extLst>
          </p:cNvPr>
          <p:cNvSpPr/>
          <p:nvPr/>
        </p:nvSpPr>
        <p:spPr>
          <a:xfrm>
            <a:off x="3570880" y="4288988"/>
            <a:ext cx="1130644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Catalyst</a:t>
            </a:r>
            <a:r>
              <a:rPr kumimoji="1" lang="zh-CN" altLang="en-US" dirty="0"/>
              <a:t>优化器</a:t>
            </a:r>
            <a:endParaRPr kumimoji="1" lang="en-US" altLang="zh-CN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68AFBC9-7C88-954A-87E2-60A6F3730CB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910285" y="2416970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F1B0798-9A97-D842-97F7-2377448E51ED}"/>
              </a:ext>
            </a:extLst>
          </p:cNvPr>
          <p:cNvCxnSpPr>
            <a:cxnSpLocks/>
          </p:cNvCxnSpPr>
          <p:nvPr/>
        </p:nvCxnSpPr>
        <p:spPr>
          <a:xfrm flipH="1">
            <a:off x="1902561" y="3287450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E9DC75A-7EEC-2F40-BB25-548F8A178E24}"/>
              </a:ext>
            </a:extLst>
          </p:cNvPr>
          <p:cNvCxnSpPr>
            <a:cxnSpLocks/>
          </p:cNvCxnSpPr>
          <p:nvPr/>
        </p:nvCxnSpPr>
        <p:spPr>
          <a:xfrm>
            <a:off x="2664952" y="3941597"/>
            <a:ext cx="851711" cy="5143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60DBB17-46F2-C740-8959-EBB68AA4D2CE}"/>
              </a:ext>
            </a:extLst>
          </p:cNvPr>
          <p:cNvCxnSpPr>
            <a:cxnSpLocks/>
          </p:cNvCxnSpPr>
          <p:nvPr/>
        </p:nvCxnSpPr>
        <p:spPr>
          <a:xfrm>
            <a:off x="2797811" y="2981776"/>
            <a:ext cx="718852" cy="3056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03E1CF4-91C2-554B-B8CA-FB6F5BF72624}"/>
              </a:ext>
            </a:extLst>
          </p:cNvPr>
          <p:cNvCxnSpPr>
            <a:cxnSpLocks/>
          </p:cNvCxnSpPr>
          <p:nvPr/>
        </p:nvCxnSpPr>
        <p:spPr>
          <a:xfrm flipH="1">
            <a:off x="2367485" y="2874170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6014231-6DDD-234E-84BD-770B3232E10F}"/>
              </a:ext>
            </a:extLst>
          </p:cNvPr>
          <p:cNvCxnSpPr>
            <a:cxnSpLocks/>
          </p:cNvCxnSpPr>
          <p:nvPr/>
        </p:nvCxnSpPr>
        <p:spPr>
          <a:xfrm flipH="1">
            <a:off x="1878876" y="4098822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84B193B-5B44-6147-BDA4-ED45ABDDA1D4}"/>
              </a:ext>
            </a:extLst>
          </p:cNvPr>
          <p:cNvCxnSpPr>
            <a:cxnSpLocks/>
          </p:cNvCxnSpPr>
          <p:nvPr/>
        </p:nvCxnSpPr>
        <p:spPr>
          <a:xfrm flipH="1">
            <a:off x="1893293" y="5025771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35FFB8E-8F6F-2A48-9096-BE05490F1184}"/>
              </a:ext>
            </a:extLst>
          </p:cNvPr>
          <p:cNvCxnSpPr>
            <a:cxnSpLocks/>
          </p:cNvCxnSpPr>
          <p:nvPr/>
        </p:nvCxnSpPr>
        <p:spPr>
          <a:xfrm flipH="1">
            <a:off x="2568441" y="3462180"/>
            <a:ext cx="836268" cy="4012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F54CACB-FD7E-BA48-9368-1D387CF65EA3}"/>
              </a:ext>
            </a:extLst>
          </p:cNvPr>
          <p:cNvCxnSpPr>
            <a:cxnSpLocks/>
          </p:cNvCxnSpPr>
          <p:nvPr/>
        </p:nvCxnSpPr>
        <p:spPr>
          <a:xfrm flipH="1">
            <a:off x="2539092" y="4534053"/>
            <a:ext cx="865550" cy="34331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561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模式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-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数据的结构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832767" y="1644000"/>
            <a:ext cx="7661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隐式模式，在读取以逗号分隔的</a:t>
            </a:r>
            <a:r>
              <a:rPr lang="en-US" altLang="zh-CN" dirty="0">
                <a:solidFill>
                  <a:schemeClr val="bg1"/>
                </a:solidFill>
              </a:rPr>
              <a:t>csv</a:t>
            </a:r>
            <a:r>
              <a:rPr lang="zh-CN" altLang="en-US" dirty="0">
                <a:solidFill>
                  <a:schemeClr val="bg1"/>
                </a:solidFill>
              </a:rPr>
              <a:t>文件时， 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可以对此模式进行推断。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当然，也可以指定分隔符来分隔文本的行。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如下面</a:t>
            </a:r>
            <a:r>
              <a:rPr lang="en-US" altLang="zh-CN" dirty="0">
                <a:solidFill>
                  <a:schemeClr val="bg1"/>
                </a:solidFill>
              </a:rPr>
              <a:t>schema</a:t>
            </a:r>
            <a:r>
              <a:rPr lang="zh-CN" altLang="en-US" dirty="0">
                <a:solidFill>
                  <a:schemeClr val="bg1"/>
                </a:solidFill>
              </a:rPr>
              <a:t>命令和</a:t>
            </a:r>
            <a:r>
              <a:rPr lang="en-US" altLang="zh-CN" dirty="0">
                <a:solidFill>
                  <a:schemeClr val="bg1"/>
                </a:solidFill>
              </a:rPr>
              <a:t>printSchema</a:t>
            </a:r>
            <a:r>
              <a:rPr lang="zh-CN" altLang="en-US" dirty="0">
                <a:solidFill>
                  <a:schemeClr val="bg1"/>
                </a:solidFill>
              </a:rPr>
              <a:t>命令的用法：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val statesDF = spark.read.option("header", "true")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.option("inferschema", "true")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.csv("statesPopulation.csv")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statesDF.schema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2767" y="4100304"/>
            <a:ext cx="76522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显式模式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使用</a:t>
            </a:r>
            <a:r>
              <a:rPr kumimoji="1" lang="en-US" altLang="zh-CN" dirty="0" err="1">
                <a:solidFill>
                  <a:srgbClr val="FFFFFF"/>
                </a:solidFill>
              </a:rPr>
              <a:t>StructType</a:t>
            </a:r>
            <a:r>
              <a:rPr kumimoji="1" lang="zh-CN" altLang="en-US" dirty="0">
                <a:solidFill>
                  <a:srgbClr val="FFFFFF"/>
                </a:solidFill>
              </a:rPr>
              <a:t>描述，并且表示为</a:t>
            </a:r>
            <a:r>
              <a:rPr kumimoji="1" lang="en-US" altLang="zh-CN" dirty="0" err="1">
                <a:solidFill>
                  <a:srgbClr val="FFFFFF"/>
                </a:solidFill>
              </a:rPr>
              <a:t>StructField</a:t>
            </a:r>
            <a:r>
              <a:rPr kumimoji="1" lang="zh-CN" altLang="en-US" dirty="0">
                <a:solidFill>
                  <a:srgbClr val="FFFFFF"/>
                </a:solidFill>
              </a:rPr>
              <a:t>对象集合。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先导入该类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import </a:t>
            </a:r>
            <a:r>
              <a:rPr kumimoji="1" lang="en-US" altLang="zh-CN" dirty="0" err="1">
                <a:solidFill>
                  <a:srgbClr val="FFFFFF"/>
                </a:solidFill>
              </a:rPr>
              <a:t>org.apache.spark.sql.types</a:t>
            </a:r>
            <a:r>
              <a:rPr kumimoji="1" lang="en-US" altLang="zh-CN" dirty="0">
                <a:solidFill>
                  <a:srgbClr val="FFFFFF"/>
                </a:solidFill>
              </a:rPr>
              <a:t>.{</a:t>
            </a:r>
            <a:r>
              <a:rPr kumimoji="1" lang="en-US" altLang="zh-CN" dirty="0" err="1">
                <a:solidFill>
                  <a:srgbClr val="FFFFFF"/>
                </a:solidFill>
              </a:rPr>
              <a:t>StructType</a:t>
            </a:r>
            <a:r>
              <a:rPr kumimoji="1" lang="en-US" altLang="zh-CN" dirty="0">
                <a:solidFill>
                  <a:srgbClr val="FFFFFF"/>
                </a:solidFill>
              </a:rPr>
              <a:t>, </a:t>
            </a:r>
            <a:r>
              <a:rPr kumimoji="1" lang="en-US" altLang="zh-CN" dirty="0" err="1">
                <a:solidFill>
                  <a:srgbClr val="FFFFFF"/>
                </a:solidFill>
              </a:rPr>
              <a:t>IntegerType</a:t>
            </a:r>
            <a:r>
              <a:rPr kumimoji="1" lang="en-US" altLang="zh-CN" dirty="0">
                <a:solidFill>
                  <a:srgbClr val="FFFFFF"/>
                </a:solidFill>
              </a:rPr>
              <a:t>, </a:t>
            </a:r>
            <a:r>
              <a:rPr kumimoji="1" lang="en-US" altLang="zh-CN" dirty="0" err="1">
                <a:solidFill>
                  <a:srgbClr val="FFFFFF"/>
                </a:solidFill>
              </a:rPr>
              <a:t>StringType</a:t>
            </a:r>
            <a:r>
              <a:rPr kumimoji="1" lang="en-US" altLang="zh-CN" dirty="0">
                <a:solidFill>
                  <a:srgbClr val="FFFFFF"/>
                </a:solidFill>
              </a:rPr>
              <a:t>}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>
                <a:solidFill>
                  <a:srgbClr val="FFFFFF"/>
                </a:solidFill>
              </a:rPr>
              <a:t>#</a:t>
            </a:r>
            <a:r>
              <a:rPr kumimoji="1" lang="zh-CN" altLang="en-US" dirty="0">
                <a:solidFill>
                  <a:srgbClr val="FFFFFF"/>
                </a:solidFill>
              </a:rPr>
              <a:t>定义一个模式，其中包含两个列</a:t>
            </a:r>
            <a:r>
              <a:rPr kumimoji="1" lang="en-US" altLang="zh-CN" dirty="0">
                <a:solidFill>
                  <a:srgbClr val="FFFFFF"/>
                </a:solidFill>
              </a:rPr>
              <a:t>/</a:t>
            </a:r>
            <a:r>
              <a:rPr kumimoji="1" lang="zh-CN" altLang="en-US" dirty="0">
                <a:solidFill>
                  <a:srgbClr val="FFFFFF"/>
                </a:solidFill>
              </a:rPr>
              <a:t>字段，包含一个整数，和一个字符串。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schema = new </a:t>
            </a:r>
            <a:r>
              <a:rPr kumimoji="1" lang="en-US" altLang="zh-CN" dirty="0" err="1">
                <a:solidFill>
                  <a:srgbClr val="FFFFFF"/>
                </a:solidFill>
              </a:rPr>
              <a:t>StructType</a:t>
            </a:r>
            <a:r>
              <a:rPr kumimoji="1" lang="en-US" altLang="zh-CN" dirty="0">
                <a:solidFill>
                  <a:srgbClr val="FFFFFF"/>
                </a:solidFill>
              </a:rPr>
              <a:t>().add("</a:t>
            </a:r>
            <a:r>
              <a:rPr kumimoji="1" lang="en-US" altLang="zh-CN" dirty="0" err="1">
                <a:solidFill>
                  <a:srgbClr val="FFFFFF"/>
                </a:solidFill>
              </a:rPr>
              <a:t>i</a:t>
            </a:r>
            <a:r>
              <a:rPr kumimoji="1" lang="en-US" altLang="zh-CN" dirty="0">
                <a:solidFill>
                  <a:srgbClr val="FFFFFF"/>
                </a:solidFill>
              </a:rPr>
              <a:t>", </a:t>
            </a:r>
            <a:r>
              <a:rPr kumimoji="1" lang="en-US" altLang="zh-CN" dirty="0" err="1">
                <a:solidFill>
                  <a:srgbClr val="FFFFFF"/>
                </a:solidFill>
              </a:rPr>
              <a:t>IntegerType</a:t>
            </a:r>
            <a:r>
              <a:rPr kumimoji="1" lang="en-US" altLang="zh-CN" dirty="0">
                <a:solidFill>
                  <a:srgbClr val="FFFFFF"/>
                </a:solidFill>
              </a:rPr>
              <a:t>).add("s", </a:t>
            </a:r>
            <a:r>
              <a:rPr kumimoji="1" lang="en-US" altLang="zh-CN" dirty="0" err="1">
                <a:solidFill>
                  <a:srgbClr val="FFFFFF"/>
                </a:solidFill>
              </a:rPr>
              <a:t>StringType</a:t>
            </a:r>
            <a:r>
              <a:rPr kumimoji="1" lang="en-US" altLang="zh-CN" dirty="0">
                <a:solidFill>
                  <a:srgbClr val="FFFFFF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#</a:t>
            </a:r>
            <a:r>
              <a:rPr kumimoji="1" lang="zh-CN" altLang="en-US" dirty="0">
                <a:solidFill>
                  <a:srgbClr val="FFFFFF"/>
                </a:solidFill>
              </a:rPr>
              <a:t>打印出</a:t>
            </a:r>
            <a:r>
              <a:rPr kumimoji="1" lang="en-US" altLang="zh-CN" dirty="0">
                <a:solidFill>
                  <a:srgbClr val="FFFFFF"/>
                </a:solidFill>
              </a:rPr>
              <a:t>schema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schema.printTreeString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第四节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基础操作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SparkSQL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临时表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排序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过滤器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旋转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0673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执行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SQL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936054" y="1736857"/>
            <a:ext cx="9181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注册为一个表，就可以像关系型数据库一样执行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语句，比如：</a:t>
            </a:r>
          </a:p>
          <a:p>
            <a:endParaRPr lang="zh-TW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statesDF.createOrReplaceTempView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("states")</a:t>
            </a:r>
          </a:p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statesDF.show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()</a:t>
            </a:r>
          </a:p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states.sql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("select * from states limit 5").show()</a:t>
            </a:r>
          </a:p>
          <a:p>
            <a:endParaRPr lang="en-US" altLang="zh-TW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上述代码中，我们使用了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语句，并通过</a:t>
            </a:r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spark.sql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 API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执行了该语句。</a:t>
            </a:r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6"/>
            <a:ext cx="3959271" cy="855652"/>
            <a:chOff x="8858444" y="2013481"/>
            <a:chExt cx="2357190" cy="855783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SparkSQL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6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读写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8"/>
            <a:ext cx="4138905" cy="855652"/>
            <a:chOff x="8858444" y="3567629"/>
            <a:chExt cx="2357190" cy="8557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模式与基础操作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2" y="5523245"/>
            <a:ext cx="3534846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聚合操作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128343E6-361E-C94E-A7DB-587A728DD84A}"/>
              </a:ext>
            </a:extLst>
          </p:cNvPr>
          <p:cNvSpPr/>
          <p:nvPr/>
        </p:nvSpPr>
        <p:spPr>
          <a:xfrm>
            <a:off x="6551555" y="161105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BD5ADBC-866B-144C-8F14-289CB783DB8D}"/>
              </a:ext>
            </a:extLst>
          </p:cNvPr>
          <p:cNvGrpSpPr/>
          <p:nvPr/>
        </p:nvGrpSpPr>
        <p:grpSpPr>
          <a:xfrm>
            <a:off x="7536277" y="1634508"/>
            <a:ext cx="3481687" cy="495224"/>
            <a:chOff x="8858444" y="2013481"/>
            <a:chExt cx="2357190" cy="4953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02DE367-E976-504E-A0FA-FBB72C1D7E54}"/>
                </a:ext>
              </a:extLst>
            </p:cNvPr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87E91B-A5FA-6642-81FB-BC0329719E4B}"/>
                </a:ext>
              </a:extLst>
            </p:cNvPr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介绍与快速安装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20221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排序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Sort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915589" y="2054753"/>
            <a:ext cx="74045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en-US" dirty="0">
                <a:solidFill>
                  <a:schemeClr val="bg1"/>
                </a:solidFill>
              </a:rPr>
              <a:t>操作，可以通过任意列对</a:t>
            </a:r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中的行进行排序。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下面利用</a:t>
            </a:r>
            <a:r>
              <a:rPr lang="en-US" altLang="zh-CN" dirty="0">
                <a:solidFill>
                  <a:schemeClr val="bg1"/>
                </a:solidFill>
              </a:rPr>
              <a:t>Population</a:t>
            </a:r>
            <a:r>
              <a:rPr lang="zh-CN" altLang="en-US" dirty="0">
                <a:solidFill>
                  <a:schemeClr val="bg1"/>
                </a:solidFill>
              </a:rPr>
              <a:t>实现降序排列，行通过</a:t>
            </a:r>
            <a:r>
              <a:rPr lang="en-US" altLang="zh-CN" dirty="0">
                <a:solidFill>
                  <a:schemeClr val="bg1"/>
                </a:solidFill>
              </a:rPr>
              <a:t>Population</a:t>
            </a:r>
            <a:r>
              <a:rPr lang="zh-CN" altLang="en-US" dirty="0">
                <a:solidFill>
                  <a:schemeClr val="bg1"/>
                </a:solidFill>
              </a:rPr>
              <a:t>实现了降序排列。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statesDF.sort(col("Population").desc).show(5)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实现：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spark.sql("select * from states order by Population desc limit 5").show(5)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过滤器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filter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672374" y="2037079"/>
            <a:ext cx="1126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过滤器</a:t>
            </a:r>
          </a:p>
          <a:p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的过滤器操作。主要是过滤行数据，之后会生成新的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，是数据分析中重要的转化操作。</a:t>
            </a:r>
          </a:p>
          <a:p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比如：仅仅看数据总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California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的状态：</a:t>
            </a:r>
          </a:p>
          <a:p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stateDF.filter("State == 'California'").show()</a:t>
            </a:r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旋转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pivot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896433" y="2058174"/>
            <a:ext cx="8264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旋转操作</a:t>
            </a:r>
          </a:p>
          <a:p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的旋转操作。我们可以通过将列中的每个值都转换成实际的列实现。</a:t>
            </a:r>
          </a:p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下面将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Year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旋转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中的行，并对结果进行检查，</a:t>
            </a:r>
          </a:p>
          <a:p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statesDF.groupBy("State").pivot("Year").sum("Population").show(5)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第四节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聚合操作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groupBy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count,first,last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连接操作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441154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聚合操作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556697" y="1898580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聚合表示基于某种条件的数据采集方法。也是我们进行数据分析时常用的手段。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通过</a:t>
            </a:r>
            <a:r>
              <a:rPr lang="en-US" altLang="zh-CN" dirty="0">
                <a:solidFill>
                  <a:schemeClr val="bg1"/>
                </a:solidFill>
              </a:rPr>
              <a:t>org.apache.spark.sql.functions</a:t>
            </a:r>
            <a:r>
              <a:rPr lang="zh-CN" altLang="en-US" dirty="0">
                <a:solidFill>
                  <a:schemeClr val="bg1"/>
                </a:solidFill>
              </a:rPr>
              <a:t>包中的函数进行聚合操作，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当然，你也可以生成自定义函数</a:t>
            </a:r>
            <a:r>
              <a:rPr lang="en-US" altLang="zh-CN" dirty="0">
                <a:solidFill>
                  <a:schemeClr val="bg1"/>
                </a:solidFill>
              </a:rPr>
              <a:t>UDF</a:t>
            </a:r>
            <a:r>
              <a:rPr lang="zh-CN" altLang="en-US" dirty="0">
                <a:solidFill>
                  <a:schemeClr val="bg1"/>
                </a:solidFill>
              </a:rPr>
              <a:t>来进行聚合操作。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每个分组操作返回一个</a:t>
            </a:r>
            <a:r>
              <a:rPr lang="en-US" altLang="zh-CN" dirty="0">
                <a:solidFill>
                  <a:schemeClr val="bg1"/>
                </a:solidFill>
              </a:rPr>
              <a:t>RelationGroupDataset</a:t>
            </a:r>
            <a:r>
              <a:rPr lang="zh-CN" altLang="en-US" dirty="0">
                <a:solidFill>
                  <a:schemeClr val="bg1"/>
                </a:solidFill>
              </a:rPr>
              <a:t>，在此基础上指定聚合方式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聚合函数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GroupBy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322036" y="14369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8447" y="1845440"/>
            <a:ext cx="84779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使用</a:t>
            </a:r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GroupBy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可以按任何列队</a:t>
            </a:r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进行分组。</a:t>
            </a:r>
          </a:p>
          <a:p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下面对每个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累加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Population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计数。</a:t>
            </a:r>
            <a:endParaRPr lang="en-US" altLang="zh-CN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stateDF.groupBy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("State").sum("Population").show(5)</a:t>
            </a:r>
          </a:p>
          <a:p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spark.sql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("select State, sum(Population)</a:t>
            </a:r>
          </a:p>
          <a:p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from states group by State </a:t>
            </a:r>
          </a:p>
          <a:p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limit 5").show() </a:t>
            </a:r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聚合函数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count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、</a:t>
              </a:r>
              <a:r>
                <a:rPr lang="zh-CN" altLang="zh-CN" sz="2400" dirty="0">
                  <a:solidFill>
                    <a:prstClr val="white"/>
                  </a:solidFill>
                  <a:latin typeface="+mn-ea"/>
                </a:rPr>
                <a:t>f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irst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、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last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860375" y="1602584"/>
            <a:ext cx="709681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操作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import org.apache.spark.sql.functions._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statesPopulationDF.select(col("*")).agg(count("State")).show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statesPopulationDF.select(count("State")).show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statesPopulationDF.select(col("*")).agg(countDistinct("State")).show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statesPopulationDF.select(countDistinct("State")).show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first</a:t>
            </a:r>
            <a:r>
              <a:rPr lang="zh-CN" altLang="en-US" dirty="0">
                <a:solidFill>
                  <a:schemeClr val="bg1"/>
                </a:solidFill>
              </a:rPr>
              <a:t>操作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用于获取</a:t>
            </a:r>
            <a:r>
              <a:rPr lang="en-US" altLang="zh-CN" dirty="0">
                <a:solidFill>
                  <a:schemeClr val="bg1"/>
                </a:solidFill>
              </a:rPr>
              <a:t>RelationGroupedDataset</a:t>
            </a:r>
            <a:r>
              <a:rPr lang="zh-CN" altLang="en-US" dirty="0">
                <a:solidFill>
                  <a:schemeClr val="bg1"/>
                </a:solidFill>
              </a:rPr>
              <a:t>中的第一条记录。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import org.apache.spark.sql.functions._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statesPopulationDF.select(first("State")).sho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同理</a:t>
            </a:r>
            <a:r>
              <a:rPr lang="en-US" altLang="zh-CN" dirty="0">
                <a:solidFill>
                  <a:schemeClr val="bg1"/>
                </a:solidFill>
              </a:rPr>
              <a:t>last</a:t>
            </a:r>
            <a:r>
              <a:rPr lang="zh-CN" altLang="en-US" dirty="0">
                <a:solidFill>
                  <a:schemeClr val="bg1"/>
                </a:solidFill>
              </a:rPr>
              <a:t>是获取</a:t>
            </a:r>
            <a:r>
              <a:rPr lang="en-US" altLang="zh-CN" dirty="0">
                <a:solidFill>
                  <a:schemeClr val="bg1"/>
                </a:solidFill>
              </a:rPr>
              <a:t>RelationGroupedDataset</a:t>
            </a:r>
            <a:r>
              <a:rPr lang="zh-CN" altLang="en-US" dirty="0">
                <a:solidFill>
                  <a:schemeClr val="bg1"/>
                </a:solidFill>
              </a:rPr>
              <a:t>中的最后一条记录。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连接操作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901786" y="1671613"/>
            <a:ext cx="104983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的连接操作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在传统数据库中，连接一般将一个事务表与另一个查找表连接，以生成更完整的视图。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连接的内部工作机制。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利用多个连接器对</a:t>
            </a:r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分区进行操作。当然连接操作的速度取决于数据集的大小和连接的类型。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连接类型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内连接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外连接、全连接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左连接、左外连接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右连接、右外连接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内连接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左外连接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右外连接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内连接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800607" y="1698106"/>
            <a:ext cx="75825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内连接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statesPopulationDF.join</a:t>
            </a:r>
            <a:r>
              <a:rPr kumimoji="1" lang="en-US" altLang="zh-CN" dirty="0">
                <a:solidFill>
                  <a:srgbClr val="FFFFFF"/>
                </a:solidFill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,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("State") ===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("State"), "inner")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zh-CN" altLang="en-US" dirty="0">
                <a:solidFill>
                  <a:srgbClr val="FFFFFF"/>
                </a:solidFill>
              </a:rPr>
              <a:t>执行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SQL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spark.sql</a:t>
            </a:r>
            <a:r>
              <a:rPr kumimoji="1" lang="en-US" altLang="zh-CN" dirty="0">
                <a:solidFill>
                  <a:srgbClr val="FFFFFF"/>
                </a:solidFill>
              </a:rPr>
              <a:t>("SELECT * FROM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 INNER JOIN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 ON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statesPopulationDF.State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statesTaxRatesDF.State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joinDF.count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joinDF.show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>
                <a:solidFill>
                  <a:srgbClr val="FFFFFF"/>
                </a:solidFill>
              </a:rPr>
              <a:t>#</a:t>
            </a:r>
            <a:r>
              <a:rPr kumimoji="1" lang="zh-CN" altLang="en-US" dirty="0">
                <a:solidFill>
                  <a:srgbClr val="FFFFFF"/>
                </a:solidFill>
              </a:rPr>
              <a:t>查看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zh-CN" altLang="en-US" dirty="0">
                <a:solidFill>
                  <a:srgbClr val="FFFFFF"/>
                </a:solidFill>
              </a:rPr>
              <a:t>的执行计划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joinDF.explain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944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左外连接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021464" y="2084666"/>
            <a:ext cx="7855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statesPopulationDF.join</a:t>
            </a:r>
            <a:r>
              <a:rPr kumimoji="1" lang="en-US" altLang="zh-CN" dirty="0">
                <a:solidFill>
                  <a:srgbClr val="FFFFFF"/>
                </a:solidFill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,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("State") ===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("State"), "</a:t>
            </a:r>
            <a:r>
              <a:rPr kumimoji="1" lang="en-US" altLang="zh-CN" dirty="0" err="1">
                <a:solidFill>
                  <a:srgbClr val="FFFFFF"/>
                </a:solidFill>
              </a:rPr>
              <a:t>leftouter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zh-CN" altLang="en-US" dirty="0">
                <a:solidFill>
                  <a:srgbClr val="FFFFFF"/>
                </a:solidFill>
              </a:rPr>
              <a:t>执行</a:t>
            </a:r>
            <a:r>
              <a:rPr kumimoji="1" lang="en-US" altLang="zh-CN" dirty="0">
                <a:solidFill>
                  <a:srgbClr val="FFFFFF"/>
                </a:solidFill>
              </a:rPr>
              <a:t>Spark SQL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spark.sql</a:t>
            </a:r>
            <a:r>
              <a:rPr kumimoji="1" lang="en-US" altLang="zh-CN" dirty="0">
                <a:solidFill>
                  <a:srgbClr val="FFFFFF"/>
                </a:solidFill>
              </a:rPr>
              <a:t>("SELECT * FROM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 LEFT OUTER JOIN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 ON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statesPopulationDF.State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statesTaxRatesDF.State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joinDF.count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950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第一节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介绍与快速安装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329397" y="2072357"/>
            <a:ext cx="68686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的诞生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技术栈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基础原理与架构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快速安装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开发环境搭建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5236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右外连接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911036" y="1877580"/>
            <a:ext cx="80281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statesPopulationDF.join</a:t>
            </a:r>
            <a:r>
              <a:rPr kumimoji="1" lang="en-US" altLang="zh-CN" dirty="0">
                <a:solidFill>
                  <a:srgbClr val="FFFFFF"/>
                </a:solidFill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,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("State") ===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("State"), "</a:t>
            </a:r>
            <a:r>
              <a:rPr kumimoji="1" lang="en-US" altLang="zh-CN" dirty="0" err="1">
                <a:solidFill>
                  <a:srgbClr val="FFFFFF"/>
                </a:solidFill>
              </a:rPr>
              <a:t>rightouter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zh-CN" altLang="en-US" dirty="0">
                <a:solidFill>
                  <a:srgbClr val="FFFFFF"/>
                </a:solidFill>
              </a:rPr>
              <a:t>执行</a:t>
            </a:r>
            <a:r>
              <a:rPr kumimoji="1" lang="en-US" altLang="zh-CN" dirty="0">
                <a:solidFill>
                  <a:srgbClr val="FFFFFF"/>
                </a:solidFill>
              </a:rPr>
              <a:t>Spark SQL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spark.sql</a:t>
            </a:r>
            <a:r>
              <a:rPr kumimoji="1" lang="en-US" altLang="zh-CN" dirty="0">
                <a:solidFill>
                  <a:srgbClr val="FFFFFF"/>
                </a:solidFill>
              </a:rPr>
              <a:t>("SELECT * FROM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 RIGHT OUTER JOIN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 ON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statesPopulationDF.State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statesTaxRatesDF.State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joinDF.count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joinDF.show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950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本章小结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96928" y="1794745"/>
            <a:ext cx="9358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本章讨论了</a:t>
            </a: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相关的基本内容，以及</a:t>
            </a:r>
            <a:r>
              <a:rPr kumimoji="1" lang="en-US" altLang="zh-CN" dirty="0" err="1">
                <a:solidFill>
                  <a:srgbClr val="FFFFFF"/>
                </a:solidFill>
              </a:rPr>
              <a:t>SparkSQL</a:t>
            </a:r>
            <a:r>
              <a:rPr kumimoji="1" lang="zh-CN" altLang="en-US" dirty="0">
                <a:solidFill>
                  <a:srgbClr val="FFFFFF"/>
                </a:solidFill>
              </a:rPr>
              <a:t>在如何在</a:t>
            </a: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之上提供相应的</a:t>
            </a:r>
            <a:r>
              <a:rPr kumimoji="1" lang="en-US" altLang="zh-CN" dirty="0">
                <a:solidFill>
                  <a:srgbClr val="FFFFFF"/>
                </a:solidFill>
              </a:rPr>
              <a:t>SQL</a:t>
            </a:r>
            <a:r>
              <a:rPr kumimoji="1" lang="zh-CN" altLang="en-US" dirty="0">
                <a:solidFill>
                  <a:srgbClr val="FFFFFF"/>
                </a:solidFill>
              </a:rPr>
              <a:t>接口。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的强大之处体现在：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 	执行时间比基于</a:t>
            </a:r>
            <a:r>
              <a:rPr kumimoji="1" lang="en-US" altLang="zh-CN" dirty="0">
                <a:solidFill>
                  <a:srgbClr val="FFFFFF"/>
                </a:solidFill>
              </a:rPr>
              <a:t>RDD</a:t>
            </a:r>
            <a:r>
              <a:rPr kumimoji="1" lang="zh-CN" altLang="en-US" dirty="0">
                <a:solidFill>
                  <a:srgbClr val="FFFFFF"/>
                </a:solidFill>
              </a:rPr>
              <a:t>的计算相比明显降低。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	另外，还包含了简单的</a:t>
            </a:r>
            <a:r>
              <a:rPr kumimoji="1" lang="en-US" altLang="zh-CN" dirty="0">
                <a:solidFill>
                  <a:srgbClr val="FFFFFF"/>
                </a:solidFill>
              </a:rPr>
              <a:t>SQL</a:t>
            </a:r>
            <a:r>
              <a:rPr kumimoji="1" lang="zh-CN" altLang="en-US" dirty="0">
                <a:solidFill>
                  <a:srgbClr val="FFFFFF"/>
                </a:solidFill>
              </a:rPr>
              <a:t>接口，功能得到进一步的提升。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3.</a:t>
            </a:r>
            <a:r>
              <a:rPr kumimoji="1" lang="zh-CN" altLang="en-US" dirty="0">
                <a:solidFill>
                  <a:srgbClr val="FFFFFF"/>
                </a:solidFill>
              </a:rPr>
              <a:t> 除此之外，本章还讲述了各种</a:t>
            </a:r>
            <a:r>
              <a:rPr kumimoji="1" lang="en-US" altLang="zh-CN" dirty="0">
                <a:solidFill>
                  <a:srgbClr val="FFFFFF"/>
                </a:solidFill>
              </a:rPr>
              <a:t>API</a:t>
            </a:r>
            <a:r>
              <a:rPr kumimoji="1" lang="zh-CN" altLang="en-US" dirty="0">
                <a:solidFill>
                  <a:srgbClr val="FFFFFF"/>
                </a:solidFill>
              </a:rPr>
              <a:t>操作，以及聚合的高级特性：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	包括</a:t>
            </a:r>
            <a:r>
              <a:rPr kumimoji="1" lang="en-US" altLang="zh-CN" dirty="0" err="1">
                <a:solidFill>
                  <a:srgbClr val="FFFFFF"/>
                </a:solidFill>
              </a:rPr>
              <a:t>groupBy</a:t>
            </a:r>
            <a:r>
              <a:rPr kumimoji="1" lang="zh-CN" altLang="en-US" dirty="0">
                <a:solidFill>
                  <a:srgbClr val="FFFFFF"/>
                </a:solidFill>
              </a:rPr>
              <a:t>、</a:t>
            </a:r>
            <a:r>
              <a:rPr kumimoji="1" lang="en-US" altLang="zh-CN" dirty="0" err="1">
                <a:solidFill>
                  <a:srgbClr val="FFFFFF"/>
                </a:solidFill>
              </a:rPr>
              <a:t>WIndow</a:t>
            </a:r>
            <a:r>
              <a:rPr kumimoji="1" lang="zh-CN" altLang="en-US" dirty="0">
                <a:solidFill>
                  <a:srgbClr val="FFFFFF"/>
                </a:solidFill>
              </a:rPr>
              <a:t>、</a:t>
            </a:r>
            <a:r>
              <a:rPr kumimoji="1" lang="en-US" altLang="zh-CN" dirty="0" err="1">
                <a:solidFill>
                  <a:srgbClr val="FFFFFF"/>
                </a:solidFill>
              </a:rPr>
              <a:t>rullup</a:t>
            </a:r>
            <a:r>
              <a:rPr kumimoji="1" lang="zh-CN" altLang="en-US" dirty="0">
                <a:solidFill>
                  <a:srgbClr val="FFFFFF"/>
                </a:solidFill>
              </a:rPr>
              <a:t>和</a:t>
            </a:r>
            <a:r>
              <a:rPr kumimoji="1" lang="en-US" altLang="zh-CN" dirty="0">
                <a:solidFill>
                  <a:srgbClr val="FFFFFF"/>
                </a:solidFill>
              </a:rPr>
              <a:t>cube</a:t>
            </a:r>
            <a:r>
              <a:rPr kumimoji="1" lang="zh-CN" altLang="en-US" dirty="0">
                <a:solidFill>
                  <a:srgbClr val="FFFFFF"/>
                </a:solidFill>
              </a:rPr>
              <a:t>。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4.</a:t>
            </a:r>
            <a:r>
              <a:rPr kumimoji="1" lang="zh-CN" altLang="en-US" dirty="0">
                <a:solidFill>
                  <a:srgbClr val="FFFFFF"/>
                </a:solidFill>
              </a:rPr>
              <a:t> 最后学习了数据连接相关的概念和操作。</a:t>
            </a:r>
          </a:p>
        </p:txBody>
      </p:sp>
    </p:spTree>
    <p:extLst>
      <p:ext uri="{BB962C8B-B14F-4D97-AF65-F5344CB8AC3E}">
        <p14:creationId xmlns:p14="http://schemas.microsoft.com/office/powerpoint/2010/main" val="8907950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的诞生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BD3D7C7-0C7C-7B45-A40C-40DE339E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6" y="1774958"/>
            <a:ext cx="4498281" cy="25586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E14DAC-567A-9245-88FA-78A58345B3DC}"/>
              </a:ext>
            </a:extLst>
          </p:cNvPr>
          <p:cNvSpPr txBox="1"/>
          <p:nvPr/>
        </p:nvSpPr>
        <p:spPr>
          <a:xfrm>
            <a:off x="6096000" y="1674674"/>
            <a:ext cx="3389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为什么这么快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基于内存的迭代式计算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基于</a:t>
            </a: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的执行引擎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基于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的统一抽象模型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 出色的自动容错机制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88F177-8CB8-7947-8D74-1C3CA3C4D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393" y="3552691"/>
            <a:ext cx="5751578" cy="29817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B8A9A1-91E9-8047-BFA4-F656111A5230}"/>
              </a:ext>
            </a:extLst>
          </p:cNvPr>
          <p:cNvSpPr txBox="1"/>
          <p:nvPr/>
        </p:nvSpPr>
        <p:spPr>
          <a:xfrm>
            <a:off x="234169" y="5031359"/>
            <a:ext cx="5500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  <a:r>
              <a:rPr kumimoji="1" lang="zh-CN" altLang="en-US" dirty="0">
                <a:solidFill>
                  <a:schemeClr val="bg1"/>
                </a:solidFill>
              </a:rPr>
              <a:t>并非代替</a:t>
            </a:r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，主要用于替代</a:t>
            </a:r>
            <a:r>
              <a:rPr kumimoji="1" lang="en-US" altLang="zh-CN" dirty="0">
                <a:solidFill>
                  <a:schemeClr val="bg1"/>
                </a:solidFill>
              </a:rPr>
              <a:t>MapReduce</a:t>
            </a:r>
            <a:r>
              <a:rPr kumimoji="1" lang="zh-CN" altLang="en-US" dirty="0">
                <a:solidFill>
                  <a:schemeClr val="bg1"/>
                </a:solidFill>
              </a:rPr>
              <a:t>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  <a:r>
              <a:rPr kumimoji="1" lang="zh-CN" altLang="en-US" dirty="0">
                <a:solidFill>
                  <a:schemeClr val="bg1"/>
                </a:solidFill>
              </a:rPr>
              <a:t>已经融入</a:t>
            </a:r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生态圈。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比如：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借助</a:t>
            </a:r>
            <a:r>
              <a:rPr kumimoji="1" lang="en-US" altLang="zh-CN" dirty="0">
                <a:solidFill>
                  <a:schemeClr val="bg1"/>
                </a:solidFill>
              </a:rPr>
              <a:t>HDFS</a:t>
            </a:r>
            <a:r>
              <a:rPr kumimoji="1" lang="zh-CN" altLang="en-US" dirty="0">
                <a:solidFill>
                  <a:schemeClr val="bg1"/>
                </a:solidFill>
              </a:rPr>
              <a:t>实现分布式存储。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借助</a:t>
            </a:r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kumimoji="1" lang="zh-CN" altLang="en-US" dirty="0">
                <a:solidFill>
                  <a:schemeClr val="bg1"/>
                </a:solidFill>
              </a:rPr>
              <a:t>实现资源调度管理。</a:t>
            </a:r>
          </a:p>
        </p:txBody>
      </p:sp>
    </p:spTree>
    <p:extLst>
      <p:ext uri="{BB962C8B-B14F-4D97-AF65-F5344CB8AC3E}">
        <p14:creationId xmlns:p14="http://schemas.microsoft.com/office/powerpoint/2010/main" val="268977112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的发展历史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20C5032-38C9-A742-A94B-F33AF404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5" y="1329082"/>
            <a:ext cx="8615793" cy="44654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6C5EB9-BB4D-1C46-828F-CC30E4A5B5D7}"/>
              </a:ext>
            </a:extLst>
          </p:cNvPr>
          <p:cNvSpPr txBox="1"/>
          <p:nvPr/>
        </p:nvSpPr>
        <p:spPr>
          <a:xfrm>
            <a:off x="884583" y="6030383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到目前为止，</a:t>
            </a:r>
            <a:r>
              <a:rPr lang="en-US" altLang="zh-CN" dirty="0">
                <a:solidFill>
                  <a:schemeClr val="bg1"/>
                </a:solidFill>
              </a:rPr>
              <a:t>Spark3.0</a:t>
            </a:r>
            <a:r>
              <a:rPr lang="zh-CN" altLang="en-US" dirty="0">
                <a:solidFill>
                  <a:schemeClr val="bg1"/>
                </a:solidFill>
              </a:rPr>
              <a:t>正式版即将发布，</a:t>
            </a:r>
            <a:r>
              <a:rPr lang="en-US" altLang="zh-CN" dirty="0">
                <a:solidFill>
                  <a:schemeClr val="bg1"/>
                </a:solidFill>
              </a:rPr>
              <a:t>Spark2.4.0</a:t>
            </a:r>
            <a:r>
              <a:rPr lang="zh-CN" altLang="en-US" dirty="0">
                <a:solidFill>
                  <a:schemeClr val="bg1"/>
                </a:solidFill>
              </a:rPr>
              <a:t>为最新稳定版本。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Spark2.4.0</a:t>
            </a:r>
            <a:r>
              <a:rPr lang="zh-CN" altLang="en-US" dirty="0">
                <a:solidFill>
                  <a:schemeClr val="bg1"/>
                </a:solidFill>
              </a:rPr>
              <a:t>也是课程使用的版本。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8561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相关技术栈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94E47F8-DB43-D64A-85E6-66C5995075E4}"/>
              </a:ext>
            </a:extLst>
          </p:cNvPr>
          <p:cNvSpPr txBox="1"/>
          <p:nvPr/>
        </p:nvSpPr>
        <p:spPr>
          <a:xfrm>
            <a:off x="891035" y="6054917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  <a:r>
              <a:rPr kumimoji="1" lang="zh-CN" altLang="en-US" dirty="0">
                <a:solidFill>
                  <a:schemeClr val="bg1"/>
                </a:solidFill>
              </a:rPr>
              <a:t>可以运行在</a:t>
            </a:r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</a:rPr>
              <a:t>Mesos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Kubernates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</a:rPr>
              <a:t>standalone</a:t>
            </a:r>
            <a:r>
              <a:rPr kumimoji="1" lang="zh-CN" altLang="en-US" dirty="0">
                <a:solidFill>
                  <a:schemeClr val="bg1"/>
                </a:solidFill>
              </a:rPr>
              <a:t>等技术架构上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A35F3-DD2F-3446-871B-7C07F72D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38" y="1397586"/>
            <a:ext cx="9159672" cy="4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306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快速安装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268226" y="1951672"/>
            <a:ext cx="34259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Standalone</a:t>
            </a:r>
            <a:r>
              <a:rPr kumimoji="1" lang="zh-CN" altLang="en-US" dirty="0">
                <a:solidFill>
                  <a:srgbClr val="FFFFFF"/>
                </a:solidFill>
              </a:rPr>
              <a:t>部署步骤：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下载</a:t>
            </a:r>
            <a:r>
              <a:rPr kumimoji="1" lang="en-US" altLang="zh-CN" dirty="0">
                <a:solidFill>
                  <a:srgbClr val="FFFFFF"/>
                </a:solidFill>
              </a:rPr>
              <a:t>Spark2.4.0</a:t>
            </a:r>
            <a:r>
              <a:rPr kumimoji="1" lang="zh-CN" altLang="en-US" dirty="0">
                <a:solidFill>
                  <a:srgbClr val="FFFFFF"/>
                </a:solidFill>
              </a:rPr>
              <a:t> 并解压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编辑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conf</a:t>
            </a:r>
            <a:r>
              <a:rPr kumimoji="1" lang="zh-CN" altLang="en-US" dirty="0">
                <a:solidFill>
                  <a:srgbClr val="FFFFFF"/>
                </a:solidFill>
              </a:rPr>
              <a:t>中的配置文件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配置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  <a:r>
              <a:rPr kumimoji="1" lang="zh-CN" altLang="en-US" dirty="0">
                <a:solidFill>
                  <a:srgbClr val="FFFFFF"/>
                </a:solidFill>
              </a:rPr>
              <a:t>环境变量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启动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运行</a:t>
            </a:r>
            <a:r>
              <a:rPr kumimoji="1" lang="en-US" altLang="zh-CN" dirty="0">
                <a:solidFill>
                  <a:srgbClr val="FFFFFF"/>
                </a:solidFill>
              </a:rPr>
              <a:t>example</a:t>
            </a:r>
            <a:r>
              <a:rPr kumimoji="1" lang="zh-CN" altLang="en-US" dirty="0">
                <a:solidFill>
                  <a:srgbClr val="FFFFFF"/>
                </a:solidFill>
              </a:rPr>
              <a:t>进行测试</a:t>
            </a:r>
            <a:endParaRPr kumimoji="1" lang="en-US" altLang="zh-CN" dirty="0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EDA2A-F205-DE41-AE5B-461C8D838AE7}"/>
              </a:ext>
            </a:extLst>
          </p:cNvPr>
          <p:cNvSpPr txBox="1"/>
          <p:nvPr/>
        </p:nvSpPr>
        <p:spPr>
          <a:xfrm>
            <a:off x="1302025" y="1986528"/>
            <a:ext cx="3260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支持多种部署方式：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Standalone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Mesos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EC2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6434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开发环境搭建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EA6EABA-87B8-F34B-BDFF-A7A571F8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89" y="2426961"/>
            <a:ext cx="8691336" cy="39601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298489" y="1335870"/>
            <a:ext cx="11205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安装</a:t>
            </a:r>
            <a:r>
              <a:rPr lang="en-US" altLang="zh-CN" dirty="0">
                <a:solidFill>
                  <a:schemeClr val="bg1"/>
                </a:solidFill>
              </a:rPr>
              <a:t>Scala</a:t>
            </a:r>
            <a:r>
              <a:rPr lang="zh-CN" altLang="en-US" dirty="0">
                <a:solidFill>
                  <a:schemeClr val="bg1"/>
                </a:solidFill>
              </a:rPr>
              <a:t>插件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点击页面左下方的</a:t>
            </a:r>
            <a:r>
              <a:rPr lang="en-US" altLang="zh-CN" dirty="0">
                <a:solidFill>
                  <a:schemeClr val="bg1"/>
                </a:solidFill>
              </a:rPr>
              <a:t>Install JetBrains plugin...</a:t>
            </a:r>
            <a:r>
              <a:rPr lang="zh-CN" altLang="en-US" dirty="0">
                <a:solidFill>
                  <a:schemeClr val="bg1"/>
                </a:solidFill>
              </a:rPr>
              <a:t>按钮，然后来到安装插件的页面。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在页面左上方的搜索框内搜索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en-US" altLang="zh-CN" dirty="0" err="1">
                <a:solidFill>
                  <a:schemeClr val="bg1"/>
                </a:solidFill>
              </a:rPr>
              <a:t>scala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，即可出现</a:t>
            </a:r>
            <a:r>
              <a:rPr lang="en-US" altLang="zh-CN" dirty="0">
                <a:solidFill>
                  <a:schemeClr val="bg1"/>
                </a:solidFill>
              </a:rPr>
              <a:t>Scala</a:t>
            </a:r>
            <a:r>
              <a:rPr lang="zh-CN" altLang="en-US" dirty="0">
                <a:solidFill>
                  <a:schemeClr val="bg1"/>
                </a:solidFill>
              </a:rPr>
              <a:t>插件的安装界面，点击右侧页面中的</a:t>
            </a:r>
            <a:r>
              <a:rPr lang="en-US" altLang="zh-CN" dirty="0">
                <a:solidFill>
                  <a:schemeClr val="bg1"/>
                </a:solidFill>
              </a:rPr>
              <a:t>Install</a:t>
            </a:r>
            <a:r>
              <a:rPr lang="zh-CN" altLang="en-US" dirty="0">
                <a:solidFill>
                  <a:schemeClr val="bg1"/>
                </a:solidFill>
              </a:rPr>
              <a:t>进行安装</a:t>
            </a:r>
            <a:r>
              <a:rPr kumimoji="1" lang="zh-CN" altLang="en-US" dirty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3506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8A2339-3E2E-5446-8688-D37CD1DA8E61}"/>
              </a:ext>
            </a:extLst>
          </p:cNvPr>
          <p:cNvSpPr txBox="1"/>
          <p:nvPr/>
        </p:nvSpPr>
        <p:spPr>
          <a:xfrm>
            <a:off x="824947" y="2021069"/>
            <a:ext cx="44181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&lt;dependency&gt;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    &lt;</a:t>
            </a:r>
            <a:r>
              <a:rPr kumimoji="1" lang="en-US" altLang="zh-CN" dirty="0" err="1">
                <a:solidFill>
                  <a:schemeClr val="bg1"/>
                </a:solidFill>
              </a:rPr>
              <a:t>groupId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  <a:r>
              <a:rPr kumimoji="1" lang="en-US" altLang="zh-CN" dirty="0" err="1">
                <a:solidFill>
                  <a:schemeClr val="bg1"/>
                </a:solidFill>
              </a:rPr>
              <a:t>org.apache.spark</a:t>
            </a:r>
            <a:r>
              <a:rPr kumimoji="1" lang="en-US" altLang="zh-CN" dirty="0">
                <a:solidFill>
                  <a:schemeClr val="bg1"/>
                </a:solidFill>
              </a:rPr>
              <a:t>&lt;/</a:t>
            </a:r>
            <a:r>
              <a:rPr kumimoji="1" lang="en-US" altLang="zh-CN" dirty="0" err="1">
                <a:solidFill>
                  <a:schemeClr val="bg1"/>
                </a:solidFill>
              </a:rPr>
              <a:t>groupId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    &lt;</a:t>
            </a:r>
            <a:r>
              <a:rPr kumimoji="1" lang="en-US" altLang="zh-CN" dirty="0" err="1">
                <a:solidFill>
                  <a:schemeClr val="bg1"/>
                </a:solidFill>
              </a:rPr>
              <a:t>artifactId</a:t>
            </a:r>
            <a:r>
              <a:rPr kumimoji="1" lang="en-US" altLang="zh-CN" dirty="0">
                <a:solidFill>
                  <a:schemeClr val="bg1"/>
                </a:solidFill>
              </a:rPr>
              <a:t>&gt;spark-sql_2.12&lt;/</a:t>
            </a:r>
            <a:r>
              <a:rPr kumimoji="1" lang="en-US" altLang="zh-CN" dirty="0" err="1">
                <a:solidFill>
                  <a:schemeClr val="bg1"/>
                </a:solidFill>
              </a:rPr>
              <a:t>artifactId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    &lt;version&gt;2.4.0&lt;/version&gt;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&lt;/dependency&gt;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AF91E6-109D-FC46-BC71-A61C569BB294}"/>
              </a:ext>
            </a:extLst>
          </p:cNvPr>
          <p:cNvSpPr txBox="1"/>
          <p:nvPr/>
        </p:nvSpPr>
        <p:spPr>
          <a:xfrm>
            <a:off x="824947" y="156688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</a:t>
            </a:r>
            <a:r>
              <a:rPr kumimoji="1" lang="zh-CN" altLang="en-US" dirty="0">
                <a:solidFill>
                  <a:schemeClr val="bg1"/>
                </a:solidFill>
              </a:rPr>
              <a:t> 添加</a:t>
            </a:r>
            <a:r>
              <a:rPr kumimoji="1" lang="en-US" altLang="zh-CN" dirty="0">
                <a:solidFill>
                  <a:schemeClr val="bg1"/>
                </a:solidFill>
              </a:rPr>
              <a:t>Maven</a:t>
            </a:r>
            <a:r>
              <a:rPr kumimoji="1" lang="zh-CN" altLang="en-US" dirty="0">
                <a:solidFill>
                  <a:schemeClr val="bg1"/>
                </a:solidFill>
              </a:rPr>
              <a:t>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48EB33A-EF29-2C41-BC65-2FF5A757AF1C}"/>
              </a:ext>
            </a:extLst>
          </p:cNvPr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4805036-99E1-3D4F-B6B3-CED84940FB03}"/>
                </a:ext>
              </a:extLst>
            </p:cNvPr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运行方式</a:t>
              </a:r>
            </a:p>
          </p:txBody>
        </p:sp>
        <p:cxnSp>
          <p:nvCxnSpPr>
            <p:cNvPr id="7" name="直线连接符 5">
              <a:extLst>
                <a:ext uri="{FF2B5EF4-FFF2-40B4-BE49-F238E27FC236}">
                  <a16:creationId xmlns:a16="http://schemas.microsoft.com/office/drawing/2014/main" id="{D2294796-5DBE-5D4E-8869-F768AE4AC45C}"/>
                </a:ext>
              </a:extLst>
            </p:cNvPr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ED6160C-3101-5C45-B588-47B11B044F9F}"/>
              </a:ext>
            </a:extLst>
          </p:cNvPr>
          <p:cNvSpPr txBox="1"/>
          <p:nvPr/>
        </p:nvSpPr>
        <p:spPr>
          <a:xfrm>
            <a:off x="824947" y="3538331"/>
            <a:ext cx="5949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2.maven</a:t>
            </a:r>
            <a:r>
              <a:rPr kumimoji="1" lang="zh-CN" altLang="en-US" dirty="0">
                <a:solidFill>
                  <a:schemeClr val="bg1"/>
                </a:solidFill>
              </a:rPr>
              <a:t>打包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Standalone</a:t>
            </a:r>
            <a:r>
              <a:rPr kumimoji="1" lang="zh-CN" altLang="en-US" dirty="0">
                <a:solidFill>
                  <a:schemeClr val="bg1"/>
                </a:solidFill>
              </a:rPr>
              <a:t>运行 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spark/bin/spark-submit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--class </a:t>
            </a:r>
            <a:r>
              <a:rPr lang="en-US" altLang="zh-CN" dirty="0" err="1">
                <a:solidFill>
                  <a:schemeClr val="bg1"/>
                </a:solidFill>
              </a:rPr>
              <a:t>org.apache.spark.example.JavaSparkPi</a:t>
            </a:r>
            <a:r>
              <a:rPr lang="en-US" altLang="zh-CN" dirty="0">
                <a:solidFill>
                  <a:schemeClr val="bg1"/>
                </a:solidFill>
              </a:rPr>
              <a:t>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--master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${</a:t>
            </a:r>
            <a:r>
              <a:rPr lang="en-US" altLang="zh-CN" dirty="0" err="1">
                <a:solidFill>
                  <a:schemeClr val="bg1"/>
                </a:solidFill>
              </a:rPr>
              <a:t>spark_master</a:t>
            </a:r>
            <a:r>
              <a:rPr lang="en-US" altLang="zh-CN" dirty="0">
                <a:solidFill>
                  <a:schemeClr val="bg1"/>
                </a:solidFill>
              </a:rPr>
              <a:t>}:7077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--num-executors 1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--driver-memory 10m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--executor-memory 10m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--executor-cores 1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usr</a:t>
            </a:r>
            <a:r>
              <a:rPr lang="en-US" altLang="zh-CN" dirty="0">
                <a:solidFill>
                  <a:schemeClr val="bg1"/>
                </a:solidFill>
              </a:rPr>
              <a:t>/local/spark/lib/spark-examples-2.4.0-hadoop2.7.0.jar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1842</Words>
  <Application>Microsoft Macintosh PowerPoint</Application>
  <PresentationFormat>宽屏</PresentationFormat>
  <Paragraphs>302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黑体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yeziapp</dc:creator>
  <cp:lastModifiedBy>yeziapp</cp:lastModifiedBy>
  <cp:revision>111</cp:revision>
  <dcterms:created xsi:type="dcterms:W3CDTF">2019-12-08T15:55:54Z</dcterms:created>
  <dcterms:modified xsi:type="dcterms:W3CDTF">2020-02-08T15:51:33Z</dcterms:modified>
</cp:coreProperties>
</file>